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4"/>
  </p:notesMasterIdLst>
  <p:handoutMasterIdLst>
    <p:handoutMasterId r:id="rId15"/>
  </p:handoutMasterIdLst>
  <p:sldIdLst>
    <p:sldId id="417" r:id="rId3"/>
    <p:sldId id="467" r:id="rId4"/>
    <p:sldId id="493" r:id="rId5"/>
    <p:sldId id="465" r:id="rId6"/>
    <p:sldId id="481" r:id="rId7"/>
    <p:sldId id="495" r:id="rId8"/>
    <p:sldId id="427" r:id="rId9"/>
    <p:sldId id="496" r:id="rId10"/>
    <p:sldId id="475" r:id="rId11"/>
    <p:sldId id="478" r:id="rId12"/>
    <p:sldId id="479" r:id="rId13"/>
  </p:sldIdLst>
  <p:sldSz cx="9144000" cy="514826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86">
          <p15:clr>
            <a:srgbClr val="A4A3A4"/>
          </p15:clr>
        </p15:guide>
        <p15:guide id="2">
          <p15:clr>
            <a:srgbClr val="A4A3A4"/>
          </p15:clr>
        </p15:guide>
        <p15:guide id="3" orient="horz" pos="175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A54F"/>
    <a:srgbClr val="009242"/>
    <a:srgbClr val="FF0000"/>
    <a:srgbClr val="9B3265"/>
    <a:srgbClr val="71BF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napToObjects="1" showGuides="1">
      <p:cViewPr varScale="1">
        <p:scale>
          <a:sx n="135" d="100"/>
          <a:sy n="135" d="100"/>
        </p:scale>
        <p:origin x="138" y="342"/>
      </p:cViewPr>
      <p:guideLst>
        <p:guide orient="horz" pos="1786"/>
        <p:guide/>
        <p:guide orient="horz" pos="175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9C8323-0D7A-4C54-9892-167D6A3A9188}" type="datetimeFigureOut">
              <a:rPr lang="en-GB" smtClean="0"/>
              <a:t>10/02/2021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64A89A-6AB0-4548-A2AD-E9355E682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9003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eg>
</file>

<file path=ppt/media/image3.png>
</file>

<file path=ppt/media/image30.jpeg>
</file>

<file path=ppt/media/image31.jpg>
</file>

<file path=ppt/media/image32.png>
</file>

<file path=ppt/media/image34.jpg>
</file>

<file path=ppt/media/image35.jpg>
</file>

<file path=ppt/media/image36.jpg>
</file>

<file path=ppt/media/image37.jpg>
</file>

<file path=ppt/media/image38.jpeg>
</file>

<file path=ppt/media/image39.jpg>
</file>

<file path=ppt/media/image4.jpg>
</file>

<file path=ppt/media/image40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0EDEC5-CB2C-4C7B-A803-D7837F96CDE6}" type="datetimeFigureOut">
              <a:rPr lang="en-GB" smtClean="0"/>
              <a:t>10/02/2021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41425"/>
            <a:ext cx="594677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FF8D61-7D89-40E4-AEB1-C12D500A61E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4480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73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955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6800"/>
            <a:ext cx="7772400" cy="85853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8773" y="956106"/>
            <a:ext cx="6400800" cy="631567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01A54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6AE56-0145-496B-87B6-854415599681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AACC8-61E3-CA46-88D3-4D362D33D5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650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9836"/>
            <a:ext cx="8229600" cy="2759045"/>
          </a:xfrm>
        </p:spPr>
        <p:txBody>
          <a:bodyPr/>
          <a:lstStyle>
            <a:lvl1pPr marL="342900" indent="-342900">
              <a:buClr>
                <a:srgbClr val="01A54F"/>
              </a:buClr>
              <a:buSzPct val="70000"/>
              <a:buFont typeface="Wingdings" charset="2"/>
              <a:buChar char="u"/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693F5-4FD9-4C13-8CD8-74E07F85A65B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AACC8-61E3-CA46-88D3-4D362D33D5F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3"/>
          </p:nvPr>
        </p:nvSpPr>
        <p:spPr>
          <a:xfrm>
            <a:off x="458773" y="956106"/>
            <a:ext cx="6400800" cy="631567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01A54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574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8236"/>
            <a:ext cx="7772400" cy="102250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2055"/>
            <a:ext cx="7772400" cy="112618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C5E08-36FA-452E-B196-EF774E239ADB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AACC8-61E3-CA46-88D3-4D362D33D5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293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25D78-86B4-4B09-BC63-6DA38B8D31B1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AACC8-61E3-CA46-88D3-4D362D33D5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568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F0A6-A8B3-4BE9-B4BD-53E9D775CBC1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AACC8-61E3-CA46-88D3-4D362D33D5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538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9" y="204981"/>
            <a:ext cx="3008313" cy="87234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977"/>
            <a:ext cx="5111750" cy="43939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9" y="1077326"/>
            <a:ext cx="3008313" cy="35215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4907-5F28-419F-82D7-DD82A0DD91FB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AACC8-61E3-CA46-88D3-4D362D33D5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548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3784"/>
            <a:ext cx="5486400" cy="42544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007"/>
            <a:ext cx="5486400" cy="308895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9235"/>
            <a:ext cx="5486400" cy="60420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EF44F-94B2-46D7-ABF4-C588EB30055A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AACC8-61E3-CA46-88D3-4D362D33D5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717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9270-19C1-4F36-8943-B453B28966FD}" type="datetime1">
              <a:rPr lang="en-US" smtClean="0"/>
              <a:t>2/10/2021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CONFIDENTIAL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8D016-77A0-4835-81D8-079934BDE45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2968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302323"/>
            <a:ext cx="7772400" cy="63124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71BF45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B8965-524F-46E7-8F5D-DFB388D386FB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4B625-9A7D-7D41-BA4B-195FE247D7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950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"/>
            <a:ext cx="9144000" cy="905450"/>
          </a:xfrm>
          <a:prstGeom prst="rect">
            <a:avLst/>
          </a:prstGeom>
          <a:solidFill>
            <a:srgbClr val="71BF4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7406"/>
            <a:ext cx="8229600" cy="8580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1262"/>
            <a:ext cx="8229600" cy="3397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55779" y="4771682"/>
            <a:ext cx="947355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910696-1CC1-4996-9356-7A129A36248D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51920" y="4771682"/>
            <a:ext cx="28956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71406" y="4771682"/>
            <a:ext cx="1262393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AACC8-61E3-CA46-88D3-4D362D33D5F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6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038" y="4237042"/>
            <a:ext cx="842962" cy="91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Cambond logo rgb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639540"/>
            <a:ext cx="504056" cy="4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25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57" r:id="rId7"/>
    <p:sldLayoutId id="2147483662" r:id="rId8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72025"/>
            <a:ext cx="21336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C8569-F8C8-498A-B070-B42E9875BD4D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72025"/>
            <a:ext cx="28956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72025"/>
            <a:ext cx="2133600" cy="273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4B625-9A7D-7D41-BA4B-195FE247D77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2" name="Picture 1" descr="Cambond logo rgb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334" y="804004"/>
            <a:ext cx="4156906" cy="335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388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image" Target="../media/image33.emf"/><Relationship Id="rId7" Type="http://schemas.openxmlformats.org/officeDocument/2006/relationships/image" Target="../media/image37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6.jpg"/><Relationship Id="rId5" Type="http://schemas.openxmlformats.org/officeDocument/2006/relationships/image" Target="../media/image35.jpg"/><Relationship Id="rId10" Type="http://schemas.openxmlformats.org/officeDocument/2006/relationships/image" Target="../media/image4.jpg"/><Relationship Id="rId4" Type="http://schemas.openxmlformats.org/officeDocument/2006/relationships/image" Target="../media/image34.jpg"/><Relationship Id="rId9" Type="http://schemas.openxmlformats.org/officeDocument/2006/relationships/image" Target="../media/image3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xzhao@cambond.co.uk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blog.centralrestaurant.com/wp-content/uploads/trays3.jpg" TargetMode="External"/><Relationship Id="rId5" Type="http://schemas.openxmlformats.org/officeDocument/2006/relationships/image" Target="../media/image40.png"/><Relationship Id="rId4" Type="http://schemas.openxmlformats.org/officeDocument/2006/relationships/hyperlink" Target="mailto:groberts@cambond.co.u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5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19.jpg"/><Relationship Id="rId4" Type="http://schemas.openxmlformats.org/officeDocument/2006/relationships/image" Target="../media/image22.png"/><Relationship Id="rId9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1.png"/><Relationship Id="rId7" Type="http://schemas.openxmlformats.org/officeDocument/2006/relationships/image" Target="../media/image2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4.png"/><Relationship Id="rId9" Type="http://schemas.openxmlformats.org/officeDocument/2006/relationships/image" Target="../media/image3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84" y="1224088"/>
            <a:ext cx="2683997" cy="14906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02737" y="2941713"/>
            <a:ext cx="430136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 smtClean="0">
                <a:solidFill>
                  <a:schemeClr val="accent1">
                    <a:lumMod val="75000"/>
                  </a:schemeClr>
                </a:solidFill>
              </a:rPr>
              <a:t>BIORESIN PLATFORM </a:t>
            </a:r>
          </a:p>
          <a:p>
            <a:pPr algn="ctr"/>
            <a:r>
              <a:rPr lang="en-GB" sz="2400" dirty="0" smtClean="0">
                <a:solidFill>
                  <a:schemeClr val="accent1">
                    <a:lumMod val="75000"/>
                  </a:schemeClr>
                </a:solidFill>
              </a:rPr>
              <a:t>FOR </a:t>
            </a:r>
          </a:p>
          <a:p>
            <a:pPr algn="ctr"/>
            <a:r>
              <a:rPr lang="en-GB" sz="2400" smtClean="0">
                <a:solidFill>
                  <a:schemeClr val="accent1">
                    <a:lumMod val="75000"/>
                  </a:schemeClr>
                </a:solidFill>
              </a:rPr>
              <a:t>SUSTAINABLE BIOCOMPOSITES</a:t>
            </a:r>
            <a:endParaRPr lang="en-GB" sz="24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GB" sz="28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GB" sz="28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GB" sz="2800" dirty="0" smtClean="0">
                <a:solidFill>
                  <a:schemeClr val="accent1">
                    <a:lumMod val="75000"/>
                  </a:schemeClr>
                </a:solidFill>
              </a:rPr>
              <a:t>OVERVIEW FEBRUARY 2021</a:t>
            </a:r>
            <a:endParaRPr lang="en-GB" sz="27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674" y="275447"/>
            <a:ext cx="1703592" cy="271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748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69"/>
          <p:cNvSpPr>
            <a:spLocks noChangeArrowheads="1"/>
          </p:cNvSpPr>
          <p:nvPr/>
        </p:nvSpPr>
        <p:spPr bwMode="auto">
          <a:xfrm>
            <a:off x="-584536" y="2123307"/>
            <a:ext cx="3319261" cy="562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square" lIns="38135" tIns="38135" rIns="38135" bIns="38135" anchor="ctr">
            <a:spAutoFit/>
          </a:bodyPr>
          <a:lstStyle>
            <a:lvl1pPr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1pPr>
            <a:lvl2pPr marL="742950" indent="-28575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2pPr>
            <a:lvl3pPr marL="1143000" indent="-22860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3pPr>
            <a:lvl4pPr marL="1600200" indent="-22860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4pPr>
            <a:lvl5pPr marL="2057400" indent="-22860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9pPr>
          </a:lstStyle>
          <a:p>
            <a:pPr algn="ctr" eaLnBrk="1" hangingPunct="1"/>
            <a:r>
              <a:rPr lang="en-US" altLang="en-US" sz="1051" dirty="0">
                <a:solidFill>
                  <a:schemeClr val="tx1"/>
                </a:solidFill>
                <a:latin typeface="Source Sans Pro" panose="020B0503030403020204" pitchFamily="34" charset="0"/>
              </a:rPr>
              <a:t>Dr. G Roberts</a:t>
            </a:r>
          </a:p>
          <a:p>
            <a:pPr algn="ctr" eaLnBrk="1" hangingPunct="1"/>
            <a:r>
              <a:rPr lang="en-US" altLang="en-US" sz="1051" dirty="0">
                <a:solidFill>
                  <a:schemeClr val="tx1"/>
                </a:solidFill>
                <a:latin typeface="Source Sans Pro" panose="020B0503030403020204" pitchFamily="34" charset="0"/>
              </a:rPr>
              <a:t> 2014 Top Innovations Awards </a:t>
            </a:r>
          </a:p>
          <a:p>
            <a:pPr algn="ctr" eaLnBrk="1" hangingPunct="1"/>
            <a:endParaRPr lang="en-US" altLang="en-US" sz="1051" dirty="0">
              <a:solidFill>
                <a:srgbClr val="4F4F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Shape 170"/>
          <p:cNvSpPr>
            <a:spLocks noChangeArrowheads="1"/>
          </p:cNvSpPr>
          <p:nvPr/>
        </p:nvSpPr>
        <p:spPr bwMode="auto">
          <a:xfrm>
            <a:off x="2586612" y="0"/>
            <a:ext cx="3632475" cy="839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38135" tIns="38135" rIns="38135" bIns="38135" anchor="ctr">
            <a:spAutoFit/>
          </a:bodyPr>
          <a:lstStyle>
            <a:lvl1pPr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1pPr>
            <a:lvl2pPr marL="742950" indent="-28575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2pPr>
            <a:lvl3pPr marL="1143000" indent="-22860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3pPr>
            <a:lvl4pPr marL="1600200" indent="-22860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4pPr>
            <a:lvl5pPr marL="2057400" indent="-22860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9pPr>
          </a:lstStyle>
          <a:p>
            <a:pPr algn="ctr" eaLnBrk="1" hangingPunct="1"/>
            <a:r>
              <a:rPr lang="en-US" altLang="en-US" sz="4955" b="1" dirty="0">
                <a:solidFill>
                  <a:schemeClr val="bg1"/>
                </a:solidFill>
                <a:latin typeface="Source Sans Pro" panose="020B0503030403020204" pitchFamily="34" charset="0"/>
              </a:rPr>
              <a:t>CAMBOND</a:t>
            </a:r>
          </a:p>
        </p:txBody>
      </p:sp>
      <p:sp>
        <p:nvSpPr>
          <p:cNvPr id="7" name="Shape 171"/>
          <p:cNvSpPr>
            <a:spLocks noChangeArrowheads="1"/>
          </p:cNvSpPr>
          <p:nvPr/>
        </p:nvSpPr>
        <p:spPr bwMode="auto">
          <a:xfrm>
            <a:off x="3800847" y="2404381"/>
            <a:ext cx="2794896" cy="608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square" lIns="38135" tIns="38135" rIns="38135" bIns="38135" anchor="ctr">
            <a:spAutoFit/>
          </a:bodyPr>
          <a:lstStyle>
            <a:lvl1pPr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1pPr>
            <a:lvl2pPr marL="742950" indent="-28575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2pPr>
            <a:lvl3pPr marL="1143000" indent="-22860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3pPr>
            <a:lvl4pPr marL="1600200" indent="-22860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4pPr>
            <a:lvl5pPr marL="2057400" indent="-228600" eaLnBrk="0" hangingPunct="0"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FFFFFF"/>
                </a:solidFill>
                <a:latin typeface="Avenir Light" charset="0"/>
                <a:ea typeface="MS PGothic" panose="020B0600070205080204" pitchFamily="34" charset="-128"/>
                <a:sym typeface="Avenir Light" charset="0"/>
              </a:defRPr>
            </a:lvl9pPr>
          </a:lstStyle>
          <a:p>
            <a:pPr algn="ctr" eaLnBrk="1" hangingPunct="1"/>
            <a:r>
              <a:rPr lang="en-US" altLang="en-US" sz="1051" dirty="0">
                <a:solidFill>
                  <a:schemeClr val="tx1"/>
                </a:solidFill>
                <a:latin typeface="Source Sans Pro" panose="020B0503030403020204" pitchFamily="34" charset="0"/>
              </a:rPr>
              <a:t>Prof. X Zhao </a:t>
            </a:r>
          </a:p>
          <a:p>
            <a:pPr algn="ctr" eaLnBrk="1" hangingPunct="1"/>
            <a:r>
              <a:rPr lang="en-US" altLang="en-US" sz="1051" dirty="0">
                <a:solidFill>
                  <a:schemeClr val="tx1"/>
                </a:solidFill>
                <a:latin typeface="Source Sans Pro" panose="020B0503030403020204" pitchFamily="34" charset="0"/>
              </a:rPr>
              <a:t> 2014 Royal Society of Chemistry Emerging Technology Business</a:t>
            </a:r>
            <a:r>
              <a:rPr lang="en-US" altLang="en-US" sz="1351" dirty="0">
                <a:solidFill>
                  <a:schemeClr val="tx1"/>
                </a:solidFill>
                <a:latin typeface="Source Sans Pro" panose="020B0503030403020204" pitchFamily="34" charset="0"/>
              </a:rPr>
              <a:t>  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14" y="419765"/>
            <a:ext cx="1702336" cy="170233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578" y="983846"/>
            <a:ext cx="2132023" cy="1179313"/>
          </a:xfrm>
          <a:prstGeom prst="rect">
            <a:avLst/>
          </a:prstGeom>
        </p:spPr>
      </p:pic>
      <p:pic>
        <p:nvPicPr>
          <p:cNvPr id="13" name="Picture 12" descr="mmexport1466620272255_resized_20160622_07314087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008" y="2050641"/>
            <a:ext cx="1741273" cy="121283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127" y="1151703"/>
            <a:ext cx="1883664" cy="12679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059" y="3325161"/>
            <a:ext cx="1225170" cy="13848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556813" y="4724064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Design Council 2017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36" y="2628415"/>
            <a:ext cx="1254025" cy="159103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90967" y="4286964"/>
            <a:ext cx="2351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Coffee Excellence 2018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475" y="907046"/>
            <a:ext cx="2029151" cy="140181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39140" y="2340143"/>
            <a:ext cx="1591269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50" dirty="0">
                <a:latin typeface="Source Sans Pro" panose="020B0503030403020204"/>
              </a:rPr>
              <a:t>Shell Springboard </a:t>
            </a:r>
          </a:p>
          <a:p>
            <a:pPr algn="ctr"/>
            <a:r>
              <a:rPr lang="en-GB" sz="1050" dirty="0">
                <a:latin typeface="Source Sans Pro" panose="020B0503030403020204"/>
              </a:rPr>
              <a:t>2018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758" y="2990915"/>
            <a:ext cx="1428871" cy="198721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626" y="3190389"/>
            <a:ext cx="1010375" cy="161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3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84"/>
    </mc:Choice>
    <mc:Fallback xmlns="">
      <p:transition spd="slow" advTm="638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dirty="0" smtClean="0"/>
              <a:t>               </a:t>
            </a:r>
            <a:r>
              <a:rPr lang="en-US" dirty="0" err="1" smtClean="0"/>
              <a:t>www.cambond.co.uk</a:t>
            </a:r>
            <a:endParaRPr lang="en-US" dirty="0"/>
          </a:p>
        </p:txBody>
      </p:sp>
      <p:pic>
        <p:nvPicPr>
          <p:cNvPr id="5" name="Picture 4" descr="Cambond logo 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55" y="1641997"/>
            <a:ext cx="2862072" cy="22639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84492" y="1297673"/>
            <a:ext cx="3902623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0"/>
              </a:spcBef>
            </a:pPr>
            <a:endParaRPr lang="en-US" sz="2000" dirty="0" smtClean="0">
              <a:solidFill>
                <a:schemeClr val="tx2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</a:pPr>
            <a:r>
              <a:rPr lang="en-US" sz="2000" dirty="0" smtClean="0">
                <a:solidFill>
                  <a:schemeClr val="tx2"/>
                </a:solidFill>
                <a:ea typeface="+mj-ea"/>
                <a:cs typeface="+mj-cs"/>
              </a:rPr>
              <a:t>Address</a:t>
            </a:r>
            <a:r>
              <a:rPr lang="en-US" sz="2000" dirty="0">
                <a:solidFill>
                  <a:schemeClr val="tx2"/>
                </a:solidFill>
                <a:ea typeface="+mj-ea"/>
                <a:cs typeface="+mj-cs"/>
              </a:rPr>
              <a:t>: Future Business Centre, Cambridge CB4 </a:t>
            </a:r>
            <a:r>
              <a:rPr lang="en-US" sz="2000" dirty="0" smtClean="0">
                <a:solidFill>
                  <a:schemeClr val="tx2"/>
                </a:solidFill>
                <a:ea typeface="+mj-ea"/>
                <a:cs typeface="+mj-cs"/>
              </a:rPr>
              <a:t>2HR</a:t>
            </a:r>
          </a:p>
          <a:p>
            <a:pPr lvl="0">
              <a:spcBef>
                <a:spcPct val="0"/>
              </a:spcBef>
            </a:pPr>
            <a:endParaRPr lang="en-US" sz="2000" dirty="0" smtClean="0">
              <a:solidFill>
                <a:schemeClr val="tx2"/>
              </a:solidFill>
              <a:ea typeface="+mj-ea"/>
              <a:cs typeface="+mj-cs"/>
            </a:endParaRPr>
          </a:p>
          <a:p>
            <a:pPr lvl="0" algn="r">
              <a:spcBef>
                <a:spcPct val="0"/>
              </a:spcBef>
            </a:pPr>
            <a:r>
              <a:rPr lang="en-US" sz="1600" dirty="0" smtClean="0">
                <a:solidFill>
                  <a:schemeClr val="tx2"/>
                </a:solidFill>
                <a:ea typeface="+mj-ea"/>
                <a:cs typeface="+mj-cs"/>
              </a:rPr>
              <a:t>Tel: 44- 01223 911505</a:t>
            </a:r>
          </a:p>
          <a:p>
            <a:pPr lvl="0" algn="r">
              <a:spcBef>
                <a:spcPct val="0"/>
              </a:spcBef>
            </a:pPr>
            <a:r>
              <a:rPr lang="en-US" sz="1600" dirty="0" smtClean="0">
                <a:solidFill>
                  <a:schemeClr val="tx2"/>
                </a:solidFill>
                <a:ea typeface="+mj-ea"/>
                <a:cs typeface="+mj-cs"/>
              </a:rPr>
              <a:t>Mobile: 44 -7507949517</a:t>
            </a:r>
          </a:p>
          <a:p>
            <a:pPr lvl="0" algn="r">
              <a:spcBef>
                <a:spcPct val="0"/>
              </a:spcBef>
            </a:pPr>
            <a:r>
              <a:rPr lang="en-US" sz="1600" dirty="0" smtClean="0">
                <a:solidFill>
                  <a:schemeClr val="tx2"/>
                </a:solidFill>
                <a:ea typeface="+mj-ea"/>
                <a:cs typeface="+mj-cs"/>
              </a:rPr>
              <a:t>Email: </a:t>
            </a:r>
            <a:r>
              <a:rPr lang="en-US" sz="1600" dirty="0" smtClean="0">
                <a:solidFill>
                  <a:schemeClr val="tx2"/>
                </a:solidFill>
                <a:ea typeface="+mj-ea"/>
                <a:cs typeface="+mj-cs"/>
                <a:hlinkClick r:id="rId3"/>
              </a:rPr>
              <a:t>xzhao@cambond.co.uk</a:t>
            </a:r>
            <a:endParaRPr lang="en-US" sz="1600" dirty="0" smtClean="0">
              <a:solidFill>
                <a:schemeClr val="tx2"/>
              </a:solidFill>
              <a:ea typeface="+mj-ea"/>
              <a:cs typeface="+mj-cs"/>
            </a:endParaRPr>
          </a:p>
          <a:p>
            <a:pPr lvl="0" algn="r">
              <a:spcBef>
                <a:spcPct val="0"/>
              </a:spcBef>
            </a:pPr>
            <a:r>
              <a:rPr lang="en-US" sz="1600" dirty="0" smtClean="0">
                <a:solidFill>
                  <a:schemeClr val="tx2"/>
                </a:solidFill>
                <a:ea typeface="+mj-ea"/>
                <a:cs typeface="+mj-cs"/>
              </a:rPr>
              <a:t>            </a:t>
            </a:r>
            <a:r>
              <a:rPr lang="en-US" sz="1600" dirty="0" smtClean="0">
                <a:solidFill>
                  <a:schemeClr val="tx2"/>
                </a:solidFill>
                <a:ea typeface="+mj-ea"/>
                <a:cs typeface="+mj-cs"/>
                <a:hlinkClick r:id="rId4"/>
              </a:rPr>
              <a:t>groberts@cambond.co.uk</a:t>
            </a:r>
            <a:endParaRPr lang="en-US" sz="1600" dirty="0" smtClean="0">
              <a:solidFill>
                <a:schemeClr val="tx2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</a:pPr>
            <a:endParaRPr lang="en-US" sz="2000" dirty="0" smtClean="0">
              <a:solidFill>
                <a:schemeClr val="tx2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</a:pPr>
            <a:endParaRPr lang="en-US" sz="2000" dirty="0">
              <a:solidFill>
                <a:schemeClr val="tx2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</a:pPr>
            <a:endParaRPr lang="en-US" sz="2000" dirty="0" smtClean="0">
              <a:solidFill>
                <a:schemeClr val="tx2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</a:pPr>
            <a:endParaRPr lang="en-US" sz="2000" dirty="0">
              <a:solidFill>
                <a:schemeClr val="tx2"/>
              </a:solidFill>
              <a:ea typeface="+mj-ea"/>
              <a:cs typeface="+mj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05296" y="4630663"/>
            <a:ext cx="2511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cambond@xiaobinzhao1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9926" y="3905944"/>
            <a:ext cx="702439" cy="702439"/>
          </a:xfrm>
          <a:prstGeom prst="rect">
            <a:avLst/>
          </a:prstGeom>
        </p:spPr>
      </p:pic>
      <p:sp>
        <p:nvSpPr>
          <p:cNvPr id="8" name="Rectangle 7" descr="trays">
            <a:hlinkClick r:id="rId6"/>
          </p:cNvPr>
          <p:cNvSpPr>
            <a:spLocks noChangeAspect="1" noChangeArrowheads="1"/>
          </p:cNvSpPr>
          <p:nvPr/>
        </p:nvSpPr>
        <p:spPr bwMode="auto">
          <a:xfrm>
            <a:off x="3143250" y="1145381"/>
            <a:ext cx="2857500" cy="285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68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WORLD </a:t>
            </a:r>
            <a:r>
              <a:rPr lang="en-GB" dirty="0" smtClean="0"/>
              <a:t>PROBLEMS- MATERIALS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138" y="937352"/>
            <a:ext cx="2224244" cy="148013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26106" y="3940011"/>
            <a:ext cx="48642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EU </a:t>
            </a:r>
            <a:r>
              <a:rPr lang="en-GB" dirty="0">
                <a:solidFill>
                  <a:srgbClr val="FF0000"/>
                </a:solidFill>
              </a:rPr>
              <a:t>woodpanel market </a:t>
            </a:r>
            <a:r>
              <a:rPr lang="en-GB" dirty="0" smtClean="0">
                <a:solidFill>
                  <a:srgbClr val="FF0000"/>
                </a:solidFill>
              </a:rPr>
              <a:t>€45Bn    </a:t>
            </a:r>
            <a:r>
              <a:rPr lang="en-GB" dirty="0">
                <a:solidFill>
                  <a:srgbClr val="FF0000"/>
                </a:solidFill>
              </a:rPr>
              <a:t>-  </a:t>
            </a:r>
            <a:r>
              <a:rPr lang="en-GB" dirty="0" smtClean="0">
                <a:solidFill>
                  <a:srgbClr val="FF0000"/>
                </a:solidFill>
              </a:rPr>
              <a:t>&gt;100 </a:t>
            </a:r>
            <a:r>
              <a:rPr lang="en-GB" dirty="0">
                <a:solidFill>
                  <a:srgbClr val="FF0000"/>
                </a:solidFill>
              </a:rPr>
              <a:t>Companies</a:t>
            </a:r>
          </a:p>
          <a:p>
            <a:pPr algn="ctr"/>
            <a:endParaRPr lang="en-GB" dirty="0">
              <a:solidFill>
                <a:srgbClr val="FF0000"/>
              </a:solidFill>
            </a:endParaRPr>
          </a:p>
          <a:p>
            <a:pPr algn="ctr"/>
            <a:r>
              <a:rPr lang="en-GB" dirty="0" smtClean="0">
                <a:solidFill>
                  <a:srgbClr val="FF0000"/>
                </a:solidFill>
              </a:rPr>
              <a:t>EU Plastics </a:t>
            </a:r>
            <a:r>
              <a:rPr lang="en-GB" dirty="0">
                <a:solidFill>
                  <a:srgbClr val="FF0000"/>
                </a:solidFill>
              </a:rPr>
              <a:t>market </a:t>
            </a:r>
            <a:r>
              <a:rPr lang="en-GB" dirty="0" smtClean="0">
                <a:solidFill>
                  <a:srgbClr val="FF0000"/>
                </a:solidFill>
              </a:rPr>
              <a:t>€350Bn    &gt;60,000 </a:t>
            </a:r>
            <a:r>
              <a:rPr lang="en-GB" dirty="0">
                <a:solidFill>
                  <a:srgbClr val="FF0000"/>
                </a:solidFill>
              </a:rPr>
              <a:t>Companies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823" y="2096291"/>
            <a:ext cx="2091680" cy="13036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318" y="2136933"/>
            <a:ext cx="1839077" cy="12238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450" y="1573803"/>
            <a:ext cx="1343383" cy="18261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6398" y="1986811"/>
            <a:ext cx="1455122" cy="1631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32472"/>
            <a:ext cx="3708779" cy="100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4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183188" y="1354138"/>
            <a:ext cx="1201737" cy="7096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470775" y="1651000"/>
            <a:ext cx="1225550" cy="9620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7172" name="TextBox 1"/>
          <p:cNvSpPr txBox="1">
            <a:spLocks noChangeArrowheads="1"/>
          </p:cNvSpPr>
          <p:nvPr/>
        </p:nvSpPr>
        <p:spPr bwMode="auto">
          <a:xfrm>
            <a:off x="0" y="166688"/>
            <a:ext cx="86963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chemeClr val="bg1"/>
                </a:solidFill>
              </a:rPr>
              <a:t>Wood Panel Industry – Global Scale and Problems</a:t>
            </a:r>
          </a:p>
        </p:txBody>
      </p:sp>
      <p:pic>
        <p:nvPicPr>
          <p:cNvPr id="7173" name="Picture 2" descr="image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838" y="1058863"/>
            <a:ext cx="1978025" cy="155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4" name="Picture 9" descr="image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313" y="3090863"/>
            <a:ext cx="3235325" cy="125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ight Arrow 15"/>
          <p:cNvSpPr/>
          <p:nvPr/>
        </p:nvSpPr>
        <p:spPr>
          <a:xfrm>
            <a:off x="3351213" y="3398838"/>
            <a:ext cx="1435100" cy="677862"/>
          </a:xfrm>
          <a:prstGeom prst="rightArrow">
            <a:avLst/>
          </a:prstGeom>
          <a:solidFill>
            <a:srgbClr val="00924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7176" name="TextBox 17"/>
          <p:cNvSpPr txBox="1">
            <a:spLocks noChangeArrowheads="1"/>
          </p:cNvSpPr>
          <p:nvPr/>
        </p:nvSpPr>
        <p:spPr bwMode="auto">
          <a:xfrm>
            <a:off x="5935663" y="1125538"/>
            <a:ext cx="26352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rgbClr val="FF0000"/>
                </a:solidFill>
              </a:rPr>
              <a:t>Oil Based Toxic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rgbClr val="FF0000"/>
                </a:solidFill>
              </a:rPr>
              <a:t>Urea/Phenol/Formaldehyde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rgbClr val="FF0000"/>
                </a:solidFill>
              </a:rPr>
              <a:t> Adhesives </a:t>
            </a:r>
          </a:p>
        </p:txBody>
      </p:sp>
      <p:sp>
        <p:nvSpPr>
          <p:cNvPr id="7177" name="TextBox 20"/>
          <p:cNvSpPr txBox="1">
            <a:spLocks noChangeArrowheads="1"/>
          </p:cNvSpPr>
          <p:nvPr/>
        </p:nvSpPr>
        <p:spPr bwMode="auto">
          <a:xfrm>
            <a:off x="4670425" y="3741738"/>
            <a:ext cx="2959100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Plywood, OSB, MDF for construction, furniture etc.  ETC</a:t>
            </a:r>
          </a:p>
        </p:txBody>
      </p:sp>
      <p:sp>
        <p:nvSpPr>
          <p:cNvPr id="22" name="Right Arrow 21"/>
          <p:cNvSpPr/>
          <p:nvPr/>
        </p:nvSpPr>
        <p:spPr>
          <a:xfrm rot="8887240">
            <a:off x="3046413" y="2501900"/>
            <a:ext cx="598487" cy="677863"/>
          </a:xfrm>
          <a:prstGeom prst="right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7179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" y="1149350"/>
            <a:ext cx="1638300" cy="122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13" y="2008188"/>
            <a:ext cx="1609725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25" y="3155950"/>
            <a:ext cx="3852863" cy="1042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5006239" y="3090674"/>
            <a:ext cx="243367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</a:rPr>
              <a:t>$350BN</a:t>
            </a:r>
            <a:endParaRPr 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</a:endParaRPr>
          </a:p>
        </p:txBody>
      </p:sp>
      <p:pic>
        <p:nvPicPr>
          <p:cNvPr id="7183" name="Picture 22" descr="image3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163" y="2208213"/>
            <a:ext cx="868362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6223078" y="1723524"/>
            <a:ext cx="2082621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</a:rPr>
              <a:t>$25BN</a:t>
            </a:r>
            <a:endParaRPr 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243252"/>
      </p:ext>
    </p:extLst>
  </p:cSld>
  <p:clrMapOvr>
    <a:masterClrMapping/>
  </p:clrMapOvr>
  <p:transition spd="slow" advTm="6891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640" y="1264103"/>
            <a:ext cx="8229600" cy="2759045"/>
          </a:xfrm>
        </p:spPr>
        <p:txBody>
          <a:bodyPr>
            <a:normAutofit lnSpcReduction="10000"/>
          </a:bodyPr>
          <a:lstStyle/>
          <a:p>
            <a:r>
              <a:rPr lang="en-GB" b="1" dirty="0" smtClean="0"/>
              <a:t>Cambond resin is made from DDGS – Distillers Dried Grains and Solubles</a:t>
            </a:r>
          </a:p>
          <a:p>
            <a:r>
              <a:rPr lang="en-GB" dirty="0" smtClean="0"/>
              <a:t>Dried </a:t>
            </a:r>
            <a:r>
              <a:rPr lang="en-GB" dirty="0"/>
              <a:t>residue </a:t>
            </a:r>
            <a:r>
              <a:rPr lang="en-GB" dirty="0" smtClean="0"/>
              <a:t>after </a:t>
            </a:r>
            <a:r>
              <a:rPr lang="en-GB" dirty="0"/>
              <a:t>the starch fraction of </a:t>
            </a:r>
            <a:r>
              <a:rPr lang="en-GB" dirty="0" smtClean="0"/>
              <a:t>corn/wheat/barley </a:t>
            </a:r>
            <a:r>
              <a:rPr lang="en-GB" dirty="0"/>
              <a:t>is fermented </a:t>
            </a:r>
            <a:r>
              <a:rPr lang="en-GB" dirty="0" smtClean="0"/>
              <a:t>to</a:t>
            </a:r>
            <a:r>
              <a:rPr lang="en-GB" dirty="0"/>
              <a:t> </a:t>
            </a:r>
            <a:r>
              <a:rPr lang="en-GB" b="1" dirty="0"/>
              <a:t>produce</a:t>
            </a:r>
            <a:r>
              <a:rPr lang="en-GB" dirty="0"/>
              <a:t> ethanol and carbon dioxide. ... </a:t>
            </a:r>
            <a:r>
              <a:rPr lang="en-GB" b="1" dirty="0" smtClean="0"/>
              <a:t>DDGS</a:t>
            </a:r>
            <a:r>
              <a:rPr lang="en-GB" dirty="0" smtClean="0"/>
              <a:t> is the predominant by-product</a:t>
            </a:r>
            <a:r>
              <a:rPr lang="en-GB" dirty="0"/>
              <a:t> and </a:t>
            </a:r>
            <a:r>
              <a:rPr lang="en-GB" dirty="0" smtClean="0"/>
              <a:t>is used as animal feed.</a:t>
            </a:r>
          </a:p>
          <a:p>
            <a:r>
              <a:rPr lang="en-GB" dirty="0" smtClean="0"/>
              <a:t>Existing U.S</a:t>
            </a:r>
            <a:r>
              <a:rPr lang="en-GB" dirty="0"/>
              <a:t>. ethanol plants </a:t>
            </a:r>
            <a:r>
              <a:rPr lang="en-GB" dirty="0" smtClean="0"/>
              <a:t>can produce &gt; 60M Tonnes </a:t>
            </a:r>
            <a:r>
              <a:rPr lang="en-GB" dirty="0"/>
              <a:t>of DDGS.</a:t>
            </a:r>
          </a:p>
          <a:p>
            <a:r>
              <a:rPr lang="en-GB" dirty="0" smtClean="0"/>
              <a:t>UK produces more than 1.5M Tonnes a year.</a:t>
            </a:r>
          </a:p>
          <a:p>
            <a:r>
              <a:rPr lang="en-GB" dirty="0" smtClean="0"/>
              <a:t>As bioethanol production increases so does </a:t>
            </a:r>
            <a:r>
              <a:rPr lang="en-GB" b="1" dirty="0" smtClean="0"/>
              <a:t>DDGS</a:t>
            </a:r>
          </a:p>
          <a:p>
            <a:r>
              <a:rPr lang="en-GB" b="1" dirty="0" smtClean="0"/>
              <a:t>DDGS is a global commodity available everywhere</a:t>
            </a:r>
            <a:endParaRPr lang="en-GB" b="1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DDGS – Cambond Resin Feedstock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4409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CONFIDENTIAL</a:t>
            </a:r>
            <a:endParaRPr lang="en-GB" dirty="0"/>
          </a:p>
        </p:txBody>
      </p:sp>
      <p:pic>
        <p:nvPicPr>
          <p:cNvPr id="11" name="Picture 2" descr="Image result for formaldehyde manufacturing process flow diagram"/>
          <p:cNvPicPr>
            <a:picLocks noGrp="1" noChangeAspect="1" noChangeArrowheads="1"/>
          </p:cNvPicPr>
          <p:nvPr>
            <p:ph type="pic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7" b="5147"/>
          <a:stretch>
            <a:fillRect/>
          </a:stretch>
        </p:blipFill>
        <p:spPr bwMode="auto">
          <a:xfrm>
            <a:off x="0" y="1306286"/>
            <a:ext cx="4079805" cy="2297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052" y="1105628"/>
            <a:ext cx="1913100" cy="21960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555" y="1569025"/>
            <a:ext cx="1668615" cy="2224820"/>
          </a:xfrm>
          <a:prstGeom prst="rect">
            <a:avLst/>
          </a:prstGeom>
        </p:spPr>
      </p:pic>
      <p:pic>
        <p:nvPicPr>
          <p:cNvPr id="12" name="Picture 11" descr="image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220" y="3603625"/>
            <a:ext cx="956851" cy="67352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816925" y="4248684"/>
            <a:ext cx="15937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Toxic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High Energy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Regulated</a:t>
            </a:r>
          </a:p>
          <a:p>
            <a:endParaRPr lang="en-GB" dirty="0"/>
          </a:p>
        </p:txBody>
      </p:sp>
      <p:sp>
        <p:nvSpPr>
          <p:cNvPr id="17" name="Title 1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Formaldehyde            vs        Cambond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6275866" y="4122449"/>
            <a:ext cx="15633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009242"/>
                </a:solidFill>
              </a:rPr>
              <a:t>Food Grade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009242"/>
                </a:solidFill>
              </a:rPr>
              <a:t>Non-toxic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009242"/>
                </a:solidFill>
              </a:rPr>
              <a:t>40%CO</a:t>
            </a:r>
            <a:r>
              <a:rPr lang="en-GB" baseline="-25000" dirty="0" smtClean="0">
                <a:solidFill>
                  <a:srgbClr val="009242"/>
                </a:solidFill>
              </a:rPr>
              <a:t>2e</a:t>
            </a:r>
            <a:endParaRPr lang="en-GB" baseline="-25000" dirty="0">
              <a:solidFill>
                <a:srgbClr val="009242"/>
              </a:solidFill>
            </a:endParaRPr>
          </a:p>
        </p:txBody>
      </p:sp>
      <p:sp>
        <p:nvSpPr>
          <p:cNvPr id="19" name="Down Arrow 18"/>
          <p:cNvSpPr/>
          <p:nvPr/>
        </p:nvSpPr>
        <p:spPr>
          <a:xfrm>
            <a:off x="7543167" y="4707843"/>
            <a:ext cx="51970" cy="27385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8144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784" y="-231192"/>
            <a:ext cx="6822272" cy="872345"/>
          </a:xfrm>
        </p:spPr>
        <p:txBody>
          <a:bodyPr/>
          <a:lstStyle/>
          <a:p>
            <a:r>
              <a:rPr lang="en-GB" dirty="0" smtClean="0"/>
              <a:t>Cambond Resin can make wood panels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400" y="641153"/>
            <a:ext cx="2120942" cy="3771943"/>
          </a:xfrm>
        </p:spPr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 smtClean="0"/>
              <a:t>Replace urea/formaldehyde in plywood, MDF, OSB and particleboard manufacture.</a:t>
            </a:r>
          </a:p>
          <a:p>
            <a:r>
              <a:rPr lang="en-GB" dirty="0" smtClean="0"/>
              <a:t>No toxic formaldehyde.</a:t>
            </a:r>
          </a:p>
          <a:p>
            <a:r>
              <a:rPr lang="en-GB" dirty="0" smtClean="0"/>
              <a:t>Each board will have a reduced CO</a:t>
            </a:r>
            <a:r>
              <a:rPr lang="en-GB" baseline="-25000" dirty="0" smtClean="0"/>
              <a:t>2</a:t>
            </a:r>
            <a:r>
              <a:rPr lang="en-GB" dirty="0" smtClean="0"/>
              <a:t> footprint (</a:t>
            </a:r>
            <a:r>
              <a:rPr lang="en-GB" dirty="0" err="1" smtClean="0"/>
              <a:t>upto</a:t>
            </a:r>
            <a:r>
              <a:rPr lang="en-GB" dirty="0" smtClean="0"/>
              <a:t> 40% less by LCA analysis).</a:t>
            </a:r>
          </a:p>
          <a:p>
            <a:r>
              <a:rPr lang="en-GB" dirty="0" smtClean="0"/>
              <a:t>Uses existing machinery.</a:t>
            </a:r>
          </a:p>
          <a:p>
            <a:endParaRPr lang="en-GB" dirty="0" smtClean="0"/>
          </a:p>
          <a:p>
            <a:r>
              <a:rPr lang="en-GB" dirty="0" smtClean="0"/>
              <a:t>Working with manufacturers of ‘high end’ architectural products e.g. </a:t>
            </a:r>
            <a:r>
              <a:rPr lang="en-GB" dirty="0" err="1" smtClean="0"/>
              <a:t>Foresso</a:t>
            </a:r>
            <a:r>
              <a:rPr lang="en-GB" dirty="0" smtClean="0"/>
              <a:t>.</a:t>
            </a:r>
          </a:p>
          <a:p>
            <a:r>
              <a:rPr lang="en-GB" dirty="0" smtClean="0"/>
              <a:t>Trying to organise large scale manufacturing trials in UK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CONFIDENTIAL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722" y="1979750"/>
            <a:ext cx="3319409" cy="248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526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4479667" y="2435505"/>
            <a:ext cx="184666" cy="2772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30000" dirty="0"/>
              <a:t> 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3094" y="910763"/>
            <a:ext cx="1477819" cy="142140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183" y="2277415"/>
            <a:ext cx="1373908" cy="135375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8576" y="3496309"/>
            <a:ext cx="1523999" cy="15051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9405" y="956272"/>
            <a:ext cx="1394387" cy="11690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83051" y="3733885"/>
            <a:ext cx="1238599" cy="124513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5269" y="2366168"/>
            <a:ext cx="1197226" cy="114242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357910" y="2669470"/>
            <a:ext cx="946727" cy="369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STRAW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43001" y="1505353"/>
            <a:ext cx="808182" cy="369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REED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34041" y="1431350"/>
            <a:ext cx="1121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  DDGS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00858" y="3831283"/>
            <a:ext cx="24801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  </a:t>
            </a:r>
            <a:r>
              <a:rPr lang="en-US" altLang="zh-CN" b="1" dirty="0">
                <a:solidFill>
                  <a:srgbClr val="009242"/>
                </a:solidFill>
              </a:rPr>
              <a:t>CAMBOND</a:t>
            </a:r>
          </a:p>
          <a:p>
            <a:r>
              <a:rPr lang="en-GB" altLang="zh-CN" b="1" dirty="0">
                <a:solidFill>
                  <a:srgbClr val="009242"/>
                </a:solidFill>
              </a:rPr>
              <a:t>RESIN MAKES A RANGE OF BIO-COMPOSITES</a:t>
            </a:r>
            <a:endParaRPr lang="en-US" altLang="zh-CN" b="1" dirty="0">
              <a:solidFill>
                <a:srgbClr val="00924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44559" y="4154448"/>
            <a:ext cx="19791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FF00"/>
                </a:solidFill>
              </a:rPr>
              <a:t>BIOPLASTIC </a:t>
            </a:r>
          </a:p>
          <a:p>
            <a:r>
              <a:rPr lang="en-US" altLang="zh-CN" sz="1400" dirty="0">
                <a:solidFill>
                  <a:srgbClr val="FFFF00"/>
                </a:solidFill>
              </a:rPr>
              <a:t>PRODUCTS</a:t>
            </a:r>
            <a:endParaRPr lang="en-US" sz="1400" dirty="0">
              <a:solidFill>
                <a:srgbClr val="FFFF00"/>
              </a:solidFill>
            </a:endParaRPr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1743001" y="3016033"/>
            <a:ext cx="14727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794802" y="1886985"/>
            <a:ext cx="6784" cy="29712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2934060" y="3469155"/>
            <a:ext cx="281709" cy="9938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822865" y="2366168"/>
            <a:ext cx="277091" cy="1386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V="1">
            <a:off x="6044810" y="2116471"/>
            <a:ext cx="355600" cy="1525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6170018" y="3428883"/>
            <a:ext cx="376381" cy="1224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415" y="2269014"/>
            <a:ext cx="2324314" cy="13896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55" y="876822"/>
            <a:ext cx="1357596" cy="126405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26" name="Straight Arrow Connector 25"/>
          <p:cNvCxnSpPr/>
          <p:nvPr/>
        </p:nvCxnSpPr>
        <p:spPr>
          <a:xfrm flipV="1">
            <a:off x="6343199" y="2712761"/>
            <a:ext cx="355600" cy="207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91911" y="2669470"/>
            <a:ext cx="1073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FFFF00"/>
                </a:solidFill>
              </a:rPr>
              <a:t>MOULDED PRODUCTS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44559" y="1456074"/>
            <a:ext cx="884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FF00"/>
                </a:solidFill>
              </a:rPr>
              <a:t>WOOD</a:t>
            </a:r>
            <a:br>
              <a:rPr lang="en-GB" dirty="0">
                <a:solidFill>
                  <a:srgbClr val="FFFF00"/>
                </a:solidFill>
              </a:rPr>
            </a:br>
            <a:r>
              <a:rPr lang="en-GB" dirty="0">
                <a:solidFill>
                  <a:srgbClr val="FFFF00"/>
                </a:solidFill>
              </a:rPr>
              <a:t>PANELS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79431" y="-76484"/>
            <a:ext cx="8229600" cy="858044"/>
          </a:xfrm>
        </p:spPr>
        <p:txBody>
          <a:bodyPr>
            <a:normAutofit fontScale="90000"/>
          </a:bodyPr>
          <a:lstStyle/>
          <a:p>
            <a:r>
              <a:rPr lang="en-GB" dirty="0"/>
              <a:t>CAMBOND INNOVATION AND SUPPLY CHAIN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38687" y="4064224"/>
            <a:ext cx="1074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PALM OIL</a:t>
            </a:r>
          </a:p>
          <a:p>
            <a:r>
              <a:rPr lang="en-GB" dirty="0">
                <a:solidFill>
                  <a:schemeClr val="bg1"/>
                </a:solidFill>
              </a:rPr>
              <a:t> WASTE</a:t>
            </a:r>
          </a:p>
        </p:txBody>
      </p:sp>
    </p:spTree>
    <p:extLst>
      <p:ext uri="{BB962C8B-B14F-4D97-AF65-F5344CB8AC3E}">
        <p14:creationId xmlns:p14="http://schemas.microsoft.com/office/powerpoint/2010/main" val="1343708071"/>
      </p:ext>
    </p:extLst>
  </p:cSld>
  <p:clrMapOvr>
    <a:masterClrMapping/>
  </p:clrMapOvr>
  <p:transition spd="slow">
    <p:push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4479752" y="2435634"/>
            <a:ext cx="219932" cy="3692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9" baseline="30000" dirty="0"/>
              <a:t> </a:t>
            </a:r>
            <a:endParaRPr lang="en-US" sz="1799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798" y="2458681"/>
            <a:ext cx="1354459" cy="11908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6770" y="1346986"/>
            <a:ext cx="1393097" cy="13863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922632" y="2774170"/>
            <a:ext cx="1177837" cy="369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99" dirty="0" smtClean="0">
                <a:solidFill>
                  <a:srgbClr val="FFFFFF"/>
                </a:solidFill>
              </a:rPr>
              <a:t>BIOMASS</a:t>
            </a:r>
            <a:endParaRPr lang="en-US" sz="1799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23326" y="1457108"/>
            <a:ext cx="807434" cy="369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99" dirty="0">
                <a:solidFill>
                  <a:srgbClr val="FFFFFF"/>
                </a:solidFill>
              </a:rPr>
              <a:t>REED</a:t>
            </a:r>
            <a:endParaRPr lang="en-US" sz="1799" dirty="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98791" y="1968277"/>
            <a:ext cx="1120484" cy="369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99" dirty="0">
                <a:solidFill>
                  <a:srgbClr val="FFFFFF"/>
                </a:solidFill>
              </a:rPr>
              <a:t>  DDGS</a:t>
            </a:r>
            <a:endParaRPr lang="en-US" sz="1799" dirty="0">
              <a:solidFill>
                <a:srgbClr val="FFFFFF"/>
              </a:solidFill>
            </a:endParaRPr>
          </a:p>
        </p:txBody>
      </p:sp>
      <p:cxnSp>
        <p:nvCxnSpPr>
          <p:cNvPr id="57" name="Straight Arrow Connector 56"/>
          <p:cNvCxnSpPr/>
          <p:nvPr/>
        </p:nvCxnSpPr>
        <p:spPr>
          <a:xfrm flipV="1">
            <a:off x="5231406" y="1866761"/>
            <a:ext cx="355271" cy="1524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5221024" y="3588358"/>
            <a:ext cx="376033" cy="1223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5495400" y="2808652"/>
            <a:ext cx="355271" cy="207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83125" y="-74032"/>
            <a:ext cx="8221987" cy="857250"/>
          </a:xfrm>
        </p:spPr>
        <p:txBody>
          <a:bodyPr>
            <a:normAutofit/>
          </a:bodyPr>
          <a:lstStyle/>
          <a:p>
            <a:r>
              <a:rPr lang="en-GB" dirty="0"/>
              <a:t>CAMBOND INNOVATION </a:t>
            </a:r>
            <a:r>
              <a:rPr lang="en-GB" dirty="0">
                <a:solidFill>
                  <a:schemeClr val="accent6"/>
                </a:solidFill>
              </a:rPr>
              <a:t>-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55329" y="3896640"/>
            <a:ext cx="801310" cy="369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799" dirty="0">
                <a:solidFill>
                  <a:schemeClr val="bg1"/>
                </a:solidFill>
              </a:rPr>
              <a:t>ALGAE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56" y="3481594"/>
            <a:ext cx="1602549" cy="105675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548" y="2102364"/>
            <a:ext cx="1804424" cy="1665862"/>
          </a:xfrm>
          <a:prstGeom prst="rect">
            <a:avLst/>
          </a:prstGeom>
        </p:spPr>
      </p:pic>
      <p:sp>
        <p:nvSpPr>
          <p:cNvPr id="33" name="Right Arrow 32"/>
          <p:cNvSpPr/>
          <p:nvPr/>
        </p:nvSpPr>
        <p:spPr>
          <a:xfrm>
            <a:off x="2042367" y="2722999"/>
            <a:ext cx="622950" cy="67848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123" y="882293"/>
            <a:ext cx="1139126" cy="1518834"/>
          </a:xfrm>
          <a:prstGeom prst="rect">
            <a:avLst/>
          </a:prstGeom>
        </p:spPr>
      </p:pic>
      <p:pic>
        <p:nvPicPr>
          <p:cNvPr id="35" name="Picture 4" descr="Image result for IKEA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773" y="2125178"/>
            <a:ext cx="2198767" cy="146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123" y="3622313"/>
            <a:ext cx="1393017" cy="11461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28548" y="3958944"/>
            <a:ext cx="29502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Biomass/polymer composites</a:t>
            </a:r>
          </a:p>
          <a:p>
            <a:pPr algn="ctr"/>
            <a:r>
              <a:rPr lang="en-GB" dirty="0" smtClean="0">
                <a:solidFill>
                  <a:srgbClr val="FF0000"/>
                </a:solidFill>
              </a:rPr>
              <a:t>Low carbon</a:t>
            </a:r>
          </a:p>
          <a:p>
            <a:pPr algn="ctr"/>
            <a:r>
              <a:rPr lang="en-GB" smtClean="0">
                <a:solidFill>
                  <a:srgbClr val="FF0000"/>
                </a:solidFill>
              </a:rPr>
              <a:t>Low cost</a:t>
            </a:r>
          </a:p>
          <a:p>
            <a:pPr algn="ctr"/>
            <a:r>
              <a:rPr lang="en-GB" smtClean="0">
                <a:solidFill>
                  <a:srgbClr val="FF0000"/>
                </a:solidFill>
              </a:rPr>
              <a:t>EXISTING SUPPLY CHAIN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31861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COMMERCIALISATION – VALUE PROPOSITION</a:t>
            </a:r>
            <a:endParaRPr lang="en-GB" sz="3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6361"/>
            <a:ext cx="8229600" cy="2759045"/>
          </a:xfrm>
        </p:spPr>
        <p:txBody>
          <a:bodyPr>
            <a:normAutofit/>
          </a:bodyPr>
          <a:lstStyle/>
          <a:p>
            <a:r>
              <a:rPr lang="en-GB" dirty="0"/>
              <a:t>Cambond </a:t>
            </a:r>
            <a:r>
              <a:rPr lang="en-GB" dirty="0" smtClean="0"/>
              <a:t>technology</a:t>
            </a:r>
            <a:endParaRPr lang="en-GB" dirty="0"/>
          </a:p>
          <a:p>
            <a:pPr lvl="1"/>
            <a:r>
              <a:rPr lang="en-GB" dirty="0" smtClean="0"/>
              <a:t>Better use of waste streams</a:t>
            </a:r>
          </a:p>
          <a:p>
            <a:pPr lvl="1"/>
            <a:r>
              <a:rPr lang="en-GB" dirty="0" smtClean="0"/>
              <a:t>Cleaner environmentally friendly manufacturing</a:t>
            </a:r>
          </a:p>
          <a:p>
            <a:pPr lvl="1"/>
            <a:r>
              <a:rPr lang="en-GB" dirty="0" smtClean="0"/>
              <a:t>Reduce </a:t>
            </a:r>
            <a:r>
              <a:rPr lang="en-GB" dirty="0"/>
              <a:t>COST of manufacturing feedstocks</a:t>
            </a:r>
          </a:p>
          <a:p>
            <a:pPr lvl="1"/>
            <a:r>
              <a:rPr lang="en-GB" dirty="0" smtClean="0"/>
              <a:t>Low toxic chemicals, solve environmental </a:t>
            </a:r>
          </a:p>
          <a:p>
            <a:pPr lvl="1"/>
            <a:r>
              <a:rPr lang="en-GB" dirty="0" smtClean="0"/>
              <a:t>Carbon </a:t>
            </a:r>
            <a:r>
              <a:rPr lang="en-GB" dirty="0"/>
              <a:t>footprint (&lt;40%)</a:t>
            </a:r>
          </a:p>
          <a:p>
            <a:r>
              <a:rPr lang="en-GB" dirty="0" smtClean="0"/>
              <a:t>Cambond technology reduces carbon helps clean environment.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070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ambond">
      <a:dk1>
        <a:sysClr val="windowText" lastClr="000000"/>
      </a:dk1>
      <a:lt1>
        <a:sysClr val="window" lastClr="FFFFFF"/>
      </a:lt1>
      <a:dk2>
        <a:srgbClr val="07A54E"/>
      </a:dk2>
      <a:lt2>
        <a:srgbClr val="EEECE1"/>
      </a:lt2>
      <a:accent1>
        <a:srgbClr val="72BF45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7A54E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107415</TotalTime>
  <Words>312</Words>
  <Application>Microsoft Office PowerPoint</Application>
  <PresentationFormat>Custom</PresentationFormat>
  <Paragraphs>94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MS PGothic</vt:lpstr>
      <vt:lpstr>宋体</vt:lpstr>
      <vt:lpstr>Arial</vt:lpstr>
      <vt:lpstr>Avenir Light</vt:lpstr>
      <vt:lpstr>Calibri</vt:lpstr>
      <vt:lpstr>Source Sans Pro</vt:lpstr>
      <vt:lpstr>Wingdings</vt:lpstr>
      <vt:lpstr>Office Theme</vt:lpstr>
      <vt:lpstr>Custom Design</vt:lpstr>
      <vt:lpstr>PowerPoint Presentation</vt:lpstr>
      <vt:lpstr>WORLD PROBLEMS- MATERIALS</vt:lpstr>
      <vt:lpstr>PowerPoint Presentation</vt:lpstr>
      <vt:lpstr>DDGS – Cambond Resin Feedstock</vt:lpstr>
      <vt:lpstr>Formaldehyde            vs        Cambond</vt:lpstr>
      <vt:lpstr>Cambond Resin can make wood panels</vt:lpstr>
      <vt:lpstr>CAMBOND INNOVATION AND SUPPLY CHAIN</vt:lpstr>
      <vt:lpstr>CAMBOND INNOVATION - </vt:lpstr>
      <vt:lpstr>COMMERCIALISATION – VALUE PROPOSITION</vt:lpstr>
      <vt:lpstr>PowerPoint Presentation</vt:lpstr>
      <vt:lpstr>                www.cambond.co.uk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Belinda</dc:creator>
  <cp:lastModifiedBy>gareth roberts</cp:lastModifiedBy>
  <cp:revision>341</cp:revision>
  <cp:lastPrinted>2017-06-26T08:00:10Z</cp:lastPrinted>
  <dcterms:created xsi:type="dcterms:W3CDTF">2015-08-14T14:28:35Z</dcterms:created>
  <dcterms:modified xsi:type="dcterms:W3CDTF">2021-02-10T10:41:15Z</dcterms:modified>
</cp:coreProperties>
</file>